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3" r:id="rId3"/>
    <p:sldId id="260" r:id="rId4"/>
    <p:sldId id="264" r:id="rId5"/>
    <p:sldId id="257" r:id="rId6"/>
    <p:sldId id="297" r:id="rId7"/>
    <p:sldId id="298" r:id="rId8"/>
    <p:sldId id="258" r:id="rId9"/>
    <p:sldId id="281" r:id="rId10"/>
    <p:sldId id="315" r:id="rId11"/>
    <p:sldId id="314" r:id="rId12"/>
    <p:sldId id="282" r:id="rId13"/>
    <p:sldId id="270" r:id="rId14"/>
    <p:sldId id="261" r:id="rId15"/>
    <p:sldId id="283" r:id="rId16"/>
    <p:sldId id="284" r:id="rId17"/>
    <p:sldId id="286" r:id="rId18"/>
    <p:sldId id="304" r:id="rId19"/>
    <p:sldId id="288" r:id="rId20"/>
    <p:sldId id="306" r:id="rId21"/>
    <p:sldId id="299" r:id="rId22"/>
    <p:sldId id="289" r:id="rId23"/>
    <p:sldId id="307" r:id="rId24"/>
    <p:sldId id="301" r:id="rId25"/>
    <p:sldId id="291" r:id="rId26"/>
    <p:sldId id="308" r:id="rId27"/>
    <p:sldId id="293" r:id="rId28"/>
    <p:sldId id="302" r:id="rId29"/>
    <p:sldId id="309" r:id="rId30"/>
    <p:sldId id="295" r:id="rId31"/>
    <p:sldId id="296" r:id="rId32"/>
    <p:sldId id="310" r:id="rId33"/>
    <p:sldId id="311" r:id="rId34"/>
    <p:sldId id="312" r:id="rId35"/>
    <p:sldId id="313" r:id="rId36"/>
    <p:sldId id="271" r:id="rId37"/>
    <p:sldId id="269" r:id="rId38"/>
    <p:sldId id="277" r:id="rId39"/>
    <p:sldId id="279" r:id="rId40"/>
    <p:sldId id="266" r:id="rId41"/>
    <p:sldId id="268" r:id="rId42"/>
    <p:sldId id="274" r:id="rId43"/>
    <p:sldId id="26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AD8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3702E-99B8-4386-BDA8-656697ED307D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9DAD-0A5D-464B-A96C-FDB4FA4EF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3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32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62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4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30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4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28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38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4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7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4EF1D-BE6D-4FC9-A39D-72010BEA6211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1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flu/seasonal/h3n2/ha/2y" TargetMode="External"/><Relationship Id="rId2" Type="http://schemas.openxmlformats.org/officeDocument/2006/relationships/hyperlink" Target="https://www.who.int/tools/flu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cvr-engagement.co.uk/virus-snowflak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BM329 workshop 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Morgan Feeney, </a:t>
            </a:r>
            <a:r>
              <a:rPr lang="en-GB" dirty="0" err="1"/>
              <a:t>Prof.</a:t>
            </a:r>
            <a:r>
              <a:rPr lang="en-GB" dirty="0"/>
              <a:t> Paul Hoskisson, </a:t>
            </a:r>
            <a:r>
              <a:rPr lang="en-GB" dirty="0" err="1"/>
              <a:t>Dr.</a:t>
            </a:r>
            <a:r>
              <a:rPr lang="en-GB" dirty="0"/>
              <a:t> Leighton Pritchard</a:t>
            </a:r>
          </a:p>
        </p:txBody>
      </p:sp>
    </p:spTree>
    <p:extLst>
      <p:ext uri="{BB962C8B-B14F-4D97-AF65-F5344CB8AC3E}">
        <p14:creationId xmlns:p14="http://schemas.microsoft.com/office/powerpoint/2010/main" val="360319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831D9A-5EB6-2C2F-45AC-14C2BEF03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71229"/>
              </p:ext>
            </p:extLst>
          </p:nvPr>
        </p:nvGraphicFramePr>
        <p:xfrm>
          <a:off x="2091054" y="1344262"/>
          <a:ext cx="8678545" cy="5026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063">
                  <a:extLst>
                    <a:ext uri="{9D8B030D-6E8A-4147-A177-3AD203B41FA5}">
                      <a16:colId xmlns:a16="http://schemas.microsoft.com/office/drawing/2014/main" val="3678901627"/>
                    </a:ext>
                  </a:extLst>
                </a:gridCol>
                <a:gridCol w="7194482">
                  <a:extLst>
                    <a:ext uri="{9D8B030D-6E8A-4147-A177-3AD203B41FA5}">
                      <a16:colId xmlns:a16="http://schemas.microsoft.com/office/drawing/2014/main" val="636416894"/>
                    </a:ext>
                  </a:extLst>
                </a:gridCol>
              </a:tblGrid>
              <a:tr h="647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>
                          <a:effectLst/>
                        </a:rPr>
                        <a:t>Roll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>
                          <a:effectLst/>
                        </a:rPr>
                        <a:t>Outcome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3494989"/>
                  </a:ext>
                </a:extLst>
              </a:tr>
              <a:tr h="6678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>
                          <a:effectLst/>
                        </a:rPr>
                        <a:t>Pre-existing immunity: virus does not infect/replicate [do not record in Table 2; return virus to the general pool]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5564628"/>
                  </a:ext>
                </a:extLst>
              </a:tr>
              <a:tr h="1009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>
                          <a:effectLst/>
                        </a:rPr>
                        <a:t>2, 4, 5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>
                          <a:effectLst/>
                        </a:rPr>
                        <a:t>Infection: the virus is able to replicate. Record starting genome state in Table 2 &amp; add a mutation to 1 segment randomly (+0.1 to the allele number) before passing it on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9112117"/>
                  </a:ext>
                </a:extLst>
              </a:tr>
              <a:tr h="16923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>
                          <a:effectLst/>
                        </a:rPr>
                        <a:t>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>
                          <a:effectLst/>
                        </a:rPr>
                        <a:t>Co-infection!: draw a new virus packet from the general pool </a:t>
                      </a:r>
                      <a:r>
                        <a:rPr lang="en-GB" sz="200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2000">
                          <a:effectLst/>
                        </a:rPr>
                        <a:t> mix your two viruses and draw 1 of each segment at random </a:t>
                      </a:r>
                      <a:r>
                        <a:rPr lang="en-GB" sz="200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2000">
                          <a:effectLst/>
                        </a:rPr>
                        <a:t> assemble new viral genome. Record genome in Table 2 &amp; add a mutation to 1 segment randomly (+0.1 to the allele number) before passing it on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9001403"/>
                  </a:ext>
                </a:extLst>
              </a:tr>
              <a:tr h="1009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dirty="0">
                          <a:effectLst/>
                        </a:rPr>
                        <a:t>Superspreader! virus infects and replicates in several hosts. [record genome 2x in Table 2 &amp; add a mutation to 1 segment randomly (+0.1 to the allele number) before passing it on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786193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25560C2-DE81-38A2-2227-69B85251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1055" y="364939"/>
            <a:ext cx="8825045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 1. Dice rules for determining the outcome of a </a:t>
            </a: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flu virus infection.</a:t>
            </a:r>
            <a:endParaRPr kumimoji="0" lang="en-GB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07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8696-E60C-A6DF-DA61-681E7E18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Today’s research question: does population size have an effect on ‘flu virus evolution?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7350-D584-F1E7-3D4B-C83725B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Please form either a large group (4-6 pairs, i.e. 8-12 people) or a small group (2 pairs, i.e. 4 people)</a:t>
            </a:r>
          </a:p>
        </p:txBody>
      </p:sp>
    </p:spTree>
    <p:extLst>
      <p:ext uri="{BB962C8B-B14F-4D97-AF65-F5344CB8AC3E}">
        <p14:creationId xmlns:p14="http://schemas.microsoft.com/office/powerpoint/2010/main" val="380467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041045"/>
              </p:ext>
            </p:extLst>
          </p:nvPr>
        </p:nvGraphicFramePr>
        <p:xfrm>
          <a:off x="319042" y="466090"/>
          <a:ext cx="11485551" cy="62501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PB1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MF3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P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76550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MF4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433994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MF5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632219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MF6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61658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50078" y="0"/>
            <a:ext cx="1024070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800" b="1" dirty="0">
                <a:solidFill>
                  <a:srgbClr val="FF0000"/>
                </a:solidFill>
              </a:rPr>
              <a:t>Fill out Table 2 – it should look something like this!</a:t>
            </a:r>
          </a:p>
        </p:txBody>
      </p:sp>
    </p:spTree>
    <p:extLst>
      <p:ext uri="{BB962C8B-B14F-4D97-AF65-F5344CB8AC3E}">
        <p14:creationId xmlns:p14="http://schemas.microsoft.com/office/powerpoint/2010/main" val="137300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62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Build a UPGMA tree showing the evolutionary relationships between your viruses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70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642930"/>
              </p:ext>
            </p:extLst>
          </p:nvPr>
        </p:nvGraphicFramePr>
        <p:xfrm>
          <a:off x="319041" y="424732"/>
          <a:ext cx="11485551" cy="62501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PB1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MF3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P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76550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MF4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433994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MF5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632219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MF6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61658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2580" y="0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2 should look something like this – use to calculate pairwise differences</a:t>
            </a:r>
          </a:p>
        </p:txBody>
      </p:sp>
    </p:spTree>
    <p:extLst>
      <p:ext uri="{BB962C8B-B14F-4D97-AF65-F5344CB8AC3E}">
        <p14:creationId xmlns:p14="http://schemas.microsoft.com/office/powerpoint/2010/main" val="26646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0684745" y="1569492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9404652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8124559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6844466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5644496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4333427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057969" y="1563880"/>
            <a:ext cx="461474" cy="14698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1803162" y="1563880"/>
            <a:ext cx="461474" cy="14698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11049"/>
              </p:ext>
            </p:extLst>
          </p:nvPr>
        </p:nvGraphicFramePr>
        <p:xfrm>
          <a:off x="319042" y="607882"/>
          <a:ext cx="11485551" cy="267862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PB1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6733" y="173917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Use Table 2 to count pairwise differences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3751603"/>
            <a:ext cx="10515600" cy="2577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Look at the pairwise difference between isolate MF1 and isolate MF2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-They have the </a:t>
            </a:r>
            <a:r>
              <a:rPr lang="en-GB" b="1" dirty="0">
                <a:solidFill>
                  <a:srgbClr val="00B0F0"/>
                </a:solidFill>
              </a:rPr>
              <a:t>same</a:t>
            </a:r>
            <a:r>
              <a:rPr lang="en-GB" b="1" dirty="0"/>
              <a:t> allele</a:t>
            </a:r>
            <a:r>
              <a:rPr lang="en-GB" dirty="0"/>
              <a:t> for PB2, and also for PB1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-PA, NP, HA, NA, M, and NS have </a:t>
            </a:r>
            <a:r>
              <a:rPr lang="en-GB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different</a:t>
            </a:r>
            <a:r>
              <a:rPr lang="en-GB" b="1" dirty="0"/>
              <a:t> alleles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-The total number of differences is </a:t>
            </a:r>
            <a:r>
              <a:rPr lang="en-GB" b="1" dirty="0"/>
              <a:t>6</a:t>
            </a:r>
            <a:r>
              <a:rPr lang="en-GB" dirty="0"/>
              <a:t> [the number of alleles that are different]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85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258136"/>
              </p:ext>
            </p:extLst>
          </p:nvPr>
        </p:nvGraphicFramePr>
        <p:xfrm>
          <a:off x="1691761" y="1791058"/>
          <a:ext cx="8283544" cy="43949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r>
                        <a:rPr lang="en-GB" sz="1800" b="1" dirty="0">
                          <a:effectLst/>
                        </a:rPr>
                        <a:t>MF</a:t>
                      </a:r>
                      <a:r>
                        <a:rPr lang="en-GB" sz="2000" b="1" dirty="0">
                          <a:effectLst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effectLst/>
                        </a:rPr>
                        <a:t> </a:t>
                      </a:r>
                      <a:r>
                        <a:rPr lang="en-GB" sz="3200" b="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Count the number of differences between each of the virus isolates (Fill in Table 3).</a:t>
            </a:r>
          </a:p>
        </p:txBody>
      </p:sp>
    </p:spTree>
    <p:extLst>
      <p:ext uri="{BB962C8B-B14F-4D97-AF65-F5344CB8AC3E}">
        <p14:creationId xmlns:p14="http://schemas.microsoft.com/office/powerpoint/2010/main" val="71442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D83E-DFA8-897B-71E9-87562B9DA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2E040C-C9C1-9157-8F18-49B61A217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04267"/>
              </p:ext>
            </p:extLst>
          </p:nvPr>
        </p:nvGraphicFramePr>
        <p:xfrm>
          <a:off x="1603692" y="1383929"/>
          <a:ext cx="8283544" cy="43949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r>
                        <a:rPr lang="en-GB" sz="1800" b="1" dirty="0">
                          <a:effectLst/>
                        </a:rPr>
                        <a:t>MF</a:t>
                      </a:r>
                      <a:r>
                        <a:rPr lang="en-GB" sz="2000" b="1" dirty="0">
                          <a:effectLst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effectLst/>
                        </a:rPr>
                        <a:t> </a:t>
                      </a:r>
                      <a:r>
                        <a:rPr lang="en-GB" sz="3200" b="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 7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C57A0-70B3-6FB1-2ACE-6949DE15A85D}"/>
              </a:ext>
            </a:extLst>
          </p:cNvPr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3 should look something like this.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B5A474-8CF2-77AA-672A-DC40B52B7589}"/>
              </a:ext>
            </a:extLst>
          </p:cNvPr>
          <p:cNvSpPr/>
          <p:nvPr/>
        </p:nvSpPr>
        <p:spPr>
          <a:xfrm>
            <a:off x="448733" y="5907607"/>
            <a:ext cx="9694334" cy="88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The bottom half of the table will be symmetrical with the top – </a:t>
            </a:r>
            <a:r>
              <a:rPr lang="en-GB" sz="2400" b="1" u="sng" dirty="0">
                <a:solidFill>
                  <a:srgbClr val="7030A0"/>
                </a:solidFill>
              </a:rPr>
              <a:t>fill this in.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Sanity check: all the numbers you enter should be integers 0-8</a:t>
            </a:r>
          </a:p>
        </p:txBody>
      </p:sp>
    </p:spTree>
    <p:extLst>
      <p:ext uri="{BB962C8B-B14F-4D97-AF65-F5344CB8AC3E}">
        <p14:creationId xmlns:p14="http://schemas.microsoft.com/office/powerpoint/2010/main" val="238233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022697"/>
              </p:ext>
            </p:extLst>
          </p:nvPr>
        </p:nvGraphicFramePr>
        <p:xfrm>
          <a:off x="1586759" y="1326342"/>
          <a:ext cx="8283544" cy="43949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1800" dirty="0">
                          <a:effectLst/>
                        </a:rPr>
                        <a:t>MF</a:t>
                      </a:r>
                      <a:r>
                        <a:rPr lang="en-GB" sz="2000" dirty="0">
                          <a:effectLst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b="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6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7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u="sng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GB" sz="2800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  <a:r>
                        <a:rPr lang="en-GB" sz="2800" u="sng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GB" sz="2800" u="sng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When complete, your table 3 should look something like this.</a:t>
            </a:r>
          </a:p>
        </p:txBody>
      </p:sp>
      <p:sp>
        <p:nvSpPr>
          <p:cNvPr id="6" name="Rectangle 5"/>
          <p:cNvSpPr/>
          <p:nvPr/>
        </p:nvSpPr>
        <p:spPr>
          <a:xfrm>
            <a:off x="546209" y="5883547"/>
            <a:ext cx="1086685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this is (MF5, MF6), with a distance of 0 (zero) – they are identical. [highlighted in the table]</a:t>
            </a:r>
          </a:p>
        </p:txBody>
      </p:sp>
    </p:spTree>
    <p:extLst>
      <p:ext uri="{BB962C8B-B14F-4D97-AF65-F5344CB8AC3E}">
        <p14:creationId xmlns:p14="http://schemas.microsoft.com/office/powerpoint/2010/main" val="145821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this workshop, students will be able to:</a:t>
            </a:r>
          </a:p>
          <a:p>
            <a:pPr lvl="1"/>
            <a:r>
              <a:rPr lang="en-GB" dirty="0"/>
              <a:t>Describe influenza virus particles and how they replicate</a:t>
            </a:r>
          </a:p>
          <a:p>
            <a:pPr lvl="1"/>
            <a:r>
              <a:rPr lang="en-GB" dirty="0"/>
              <a:t>Explain the role that antigenic shift and antigenic drift play in influenza virus evolution</a:t>
            </a:r>
          </a:p>
          <a:p>
            <a:pPr lvl="1"/>
            <a:r>
              <a:rPr lang="en-GB" dirty="0"/>
              <a:t>Discuss the effects of vaccination and antiviral drugs on influenza virus evolution and public health</a:t>
            </a:r>
          </a:p>
          <a:p>
            <a:pPr lvl="1"/>
            <a:r>
              <a:rPr lang="en-GB" dirty="0"/>
              <a:t>Build phylogenetic trees representing the evolution of influenza viruses</a:t>
            </a:r>
          </a:p>
        </p:txBody>
      </p:sp>
    </p:spTree>
    <p:extLst>
      <p:ext uri="{BB962C8B-B14F-4D97-AF65-F5344CB8AC3E}">
        <p14:creationId xmlns:p14="http://schemas.microsoft.com/office/powerpoint/2010/main" val="2906034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D0F4-5D39-8572-2D46-8B67FF26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05D749-ECF3-01C1-1F9E-EEBE77F9BEB4}"/>
              </a:ext>
            </a:extLst>
          </p:cNvPr>
          <p:cNvSpPr/>
          <p:nvPr/>
        </p:nvSpPr>
        <p:spPr>
          <a:xfrm>
            <a:off x="757728" y="830519"/>
            <a:ext cx="10206605" cy="5107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 most similar pair of sequences is (MF5, MF6), with a distance of 0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b="1" dirty="0">
                <a:solidFill>
                  <a:srgbClr val="FF0000"/>
                </a:solidFill>
              </a:rPr>
              <a:t>(i.e. they are identical) – </a:t>
            </a:r>
            <a:r>
              <a:rPr lang="en-GB" sz="2400" b="1" u="sng" dirty="0">
                <a:solidFill>
                  <a:srgbClr val="FF0000"/>
                </a:solidFill>
              </a:rPr>
              <a:t>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You now need to consider (MF5, MF6) 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This means you need to calculate new distances from </a:t>
            </a:r>
            <a:r>
              <a:rPr lang="en-GB" sz="2400" b="1" dirty="0"/>
              <a:t>(MF5, MF6)</a:t>
            </a:r>
            <a:r>
              <a:rPr lang="en-GB" sz="2400" dirty="0"/>
              <a:t> to the other viruses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srgbClr val="7030A0"/>
                </a:solidFill>
              </a:rPr>
              <a:t>We do this by calculating the average distance of </a:t>
            </a:r>
            <a:r>
              <a:rPr lang="en-GB" sz="2400" b="1" dirty="0">
                <a:solidFill>
                  <a:srgbClr val="7030A0"/>
                </a:solidFill>
              </a:rPr>
              <a:t>MF5</a:t>
            </a:r>
            <a:r>
              <a:rPr lang="en-GB" sz="2400" dirty="0">
                <a:solidFill>
                  <a:srgbClr val="7030A0"/>
                </a:solidFill>
              </a:rPr>
              <a:t> and </a:t>
            </a:r>
            <a:r>
              <a:rPr lang="en-GB" sz="2400" b="1" dirty="0">
                <a:solidFill>
                  <a:srgbClr val="7030A0"/>
                </a:solidFill>
              </a:rPr>
              <a:t>MF6</a:t>
            </a:r>
            <a:r>
              <a:rPr lang="en-GB" sz="2400" dirty="0">
                <a:solidFill>
                  <a:srgbClr val="7030A0"/>
                </a:solidFill>
              </a:rPr>
              <a:t> to the other viruses, e.g.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MF1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MF1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dirty="0"/>
              <a:t>, MF2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dirty="0"/>
              <a:t>,</a:t>
            </a:r>
            <a:r>
              <a:rPr lang="en-GB" sz="2400" b="1" dirty="0"/>
              <a:t> so MF2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6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MF3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MF3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MF3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MF4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MF4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MF4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4)</a:t>
            </a:r>
          </a:p>
        </p:txBody>
      </p:sp>
    </p:spTree>
    <p:extLst>
      <p:ext uri="{BB962C8B-B14F-4D97-AF65-F5344CB8AC3E}">
        <p14:creationId xmlns:p14="http://schemas.microsoft.com/office/powerpoint/2010/main" val="4161656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417975"/>
              </p:ext>
            </p:extLst>
          </p:nvPr>
        </p:nvGraphicFramePr>
        <p:xfrm>
          <a:off x="1473200" y="2324458"/>
          <a:ext cx="7732885" cy="34789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4663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14307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356459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319562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319562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319562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4</a:t>
            </a:r>
          </a:p>
        </p:txBody>
      </p:sp>
    </p:spTree>
    <p:extLst>
      <p:ext uri="{BB962C8B-B14F-4D97-AF65-F5344CB8AC3E}">
        <p14:creationId xmlns:p14="http://schemas.microsoft.com/office/powerpoint/2010/main" val="3338351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952900"/>
              </p:ext>
            </p:extLst>
          </p:nvPr>
        </p:nvGraphicFramePr>
        <p:xfrm>
          <a:off x="1563253" y="2019715"/>
          <a:ext cx="7842952" cy="34789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7799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00435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375767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338344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338344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338344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7 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1</a:t>
                      </a:r>
                      <a:endParaRPr lang="en-GB" sz="2800" b="1" u="sng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6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1</a:t>
                      </a:r>
                      <a:endParaRPr lang="en-GB" sz="2800" b="1" u="sng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6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6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4 should look something like this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1C235-B58B-AA26-62CF-34D88FE9900D}"/>
              </a:ext>
            </a:extLst>
          </p:cNvPr>
          <p:cNvSpPr/>
          <p:nvPr/>
        </p:nvSpPr>
        <p:spPr>
          <a:xfrm>
            <a:off x="503876" y="5742112"/>
            <a:ext cx="1013872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this is (MF1, MF4), with a distance of 1 (one). [highlighted in the table]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E61E6-A2DD-AE65-8D8D-C5DD9D8038D9}"/>
              </a:ext>
            </a:extLst>
          </p:cNvPr>
          <p:cNvSpPr txBox="1"/>
          <p:nvPr/>
        </p:nvSpPr>
        <p:spPr>
          <a:xfrm>
            <a:off x="2709333" y="1406955"/>
            <a:ext cx="50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(numbers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dirty="0"/>
              <a:t> are unchanged from the last table)</a:t>
            </a:r>
          </a:p>
        </p:txBody>
      </p:sp>
    </p:spTree>
    <p:extLst>
      <p:ext uri="{BB962C8B-B14F-4D97-AF65-F5344CB8AC3E}">
        <p14:creationId xmlns:p14="http://schemas.microsoft.com/office/powerpoint/2010/main" val="684822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97919-E6E2-C6F0-7396-B0FF50DB1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0C3EEE-EF1D-6063-E4FC-E484B88C22FC}"/>
              </a:ext>
            </a:extLst>
          </p:cNvPr>
          <p:cNvSpPr/>
          <p:nvPr/>
        </p:nvSpPr>
        <p:spPr>
          <a:xfrm>
            <a:off x="757728" y="830519"/>
            <a:ext cx="10206605" cy="5107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 most similar pair of sequences is (MF1, MF4), with a distance of 1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b="1" dirty="0">
                <a:solidFill>
                  <a:srgbClr val="FF0000"/>
                </a:solidFill>
              </a:rPr>
              <a:t>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You now need to consider (MF1, MF4) 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This means you need to calculate new distances from (MF1, MF4) to the other viruses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do this by calculating the average distance of MF1 and MF4 to the other viruses, e.g.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dirty="0"/>
              <a:t>, MF2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dirty="0"/>
              <a:t>,</a:t>
            </a:r>
            <a:r>
              <a:rPr lang="en-GB" sz="2400" b="1" dirty="0"/>
              <a:t> so MF2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6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MF3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dirty="0"/>
              <a:t>, MF3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MF3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7.5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(MF5, MF6)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(MF5, MF6) to MF4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(MF5, MF6)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5)</a:t>
            </a:r>
          </a:p>
        </p:txBody>
      </p:sp>
    </p:spTree>
    <p:extLst>
      <p:ext uri="{BB962C8B-B14F-4D97-AF65-F5344CB8AC3E}">
        <p14:creationId xmlns:p14="http://schemas.microsoft.com/office/powerpoint/2010/main" val="895574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620989"/>
              </p:ext>
            </p:extLst>
          </p:nvPr>
        </p:nvGraphicFramePr>
        <p:xfrm>
          <a:off x="1954228" y="2324458"/>
          <a:ext cx="6014379" cy="29860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81ADCD9-8664-5A56-96E4-CF44058CC183}"/>
              </a:ext>
            </a:extLst>
          </p:cNvPr>
          <p:cNvSpPr/>
          <p:nvPr/>
        </p:nvSpPr>
        <p:spPr>
          <a:xfrm>
            <a:off x="944311" y="9743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5</a:t>
            </a:r>
          </a:p>
        </p:txBody>
      </p:sp>
    </p:spTree>
    <p:extLst>
      <p:ext uri="{BB962C8B-B14F-4D97-AF65-F5344CB8AC3E}">
        <p14:creationId xmlns:p14="http://schemas.microsoft.com/office/powerpoint/2010/main" val="3960948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728505"/>
              </p:ext>
            </p:extLst>
          </p:nvPr>
        </p:nvGraphicFramePr>
        <p:xfrm>
          <a:off x="1887255" y="2215843"/>
          <a:ext cx="6893340" cy="29107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67108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36922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20354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418327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418327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20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20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  <a:r>
                        <a:rPr lang="en-GB" sz="2800" u="sng" dirty="0">
                          <a:solidFill>
                            <a:srgbClr val="0070C0"/>
                          </a:solidFill>
                          <a:effectLst/>
                        </a:rPr>
                        <a:t>6</a:t>
                      </a:r>
                      <a:endParaRPr lang="en-GB" sz="2800" u="sng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7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u="sng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2800" u="sng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9442B62-7544-13D9-D554-E711308F91E5}"/>
              </a:ext>
            </a:extLst>
          </p:cNvPr>
          <p:cNvSpPr/>
          <p:nvPr/>
        </p:nvSpPr>
        <p:spPr>
          <a:xfrm>
            <a:off x="944311" y="9743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5 should look something like this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591DC-FEA7-E341-DD31-B3AA706A1E03}"/>
              </a:ext>
            </a:extLst>
          </p:cNvPr>
          <p:cNvSpPr txBox="1"/>
          <p:nvPr/>
        </p:nvSpPr>
        <p:spPr>
          <a:xfrm>
            <a:off x="2793999" y="1622808"/>
            <a:ext cx="50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(numbers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dirty="0"/>
              <a:t> are unchanged from the last table)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4F098B-0D59-15BD-BCBF-2DD71184B2F7}"/>
              </a:ext>
            </a:extLst>
          </p:cNvPr>
          <p:cNvSpPr/>
          <p:nvPr/>
        </p:nvSpPr>
        <p:spPr>
          <a:xfrm>
            <a:off x="740943" y="5420395"/>
            <a:ext cx="10138723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here there are </a:t>
            </a:r>
            <a:r>
              <a:rPr lang="en-GB" sz="2400" b="1" u="sng" dirty="0">
                <a:solidFill>
                  <a:srgbClr val="7030A0"/>
                </a:solidFill>
              </a:rPr>
              <a:t>two options</a:t>
            </a:r>
            <a:r>
              <a:rPr lang="en-GB" sz="2400" b="1" dirty="0">
                <a:solidFill>
                  <a:srgbClr val="7030A0"/>
                </a:solidFill>
              </a:rPr>
              <a:t>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92D050"/>
                </a:solidFill>
              </a:rPr>
              <a:t>((MF1, MF4), M2)</a:t>
            </a:r>
            <a:r>
              <a:rPr lang="en-GB" sz="2400" b="1" dirty="0">
                <a:solidFill>
                  <a:srgbClr val="7030A0"/>
                </a:solidFill>
              </a:rPr>
              <a:t>, or </a:t>
            </a:r>
            <a:r>
              <a:rPr lang="en-GB" sz="2400" b="1" dirty="0">
                <a:solidFill>
                  <a:srgbClr val="00B0F0"/>
                </a:solidFill>
              </a:rPr>
              <a:t>(MF2, (MF5, MF6))</a:t>
            </a:r>
            <a:r>
              <a:rPr lang="en-GB" sz="2400" b="1" dirty="0">
                <a:solidFill>
                  <a:srgbClr val="7030A0"/>
                </a:solidFill>
              </a:rPr>
              <a:t>, both with a distance of 6. [highlighted in the table]</a:t>
            </a:r>
          </a:p>
        </p:txBody>
      </p:sp>
    </p:spTree>
    <p:extLst>
      <p:ext uri="{BB962C8B-B14F-4D97-AF65-F5344CB8AC3E}">
        <p14:creationId xmlns:p14="http://schemas.microsoft.com/office/powerpoint/2010/main" val="3625218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008DA-C106-E14F-184E-3197401F3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493AA9-40CC-CC48-330A-475DE949820B}"/>
              </a:ext>
            </a:extLst>
          </p:cNvPr>
          <p:cNvSpPr/>
          <p:nvPr/>
        </p:nvSpPr>
        <p:spPr>
          <a:xfrm>
            <a:off x="656128" y="390252"/>
            <a:ext cx="10206605" cy="6028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u="sng" dirty="0">
                <a:solidFill>
                  <a:schemeClr val="accent2">
                    <a:lumMod val="75000"/>
                  </a:schemeClr>
                </a:solidFill>
              </a:rPr>
              <a:t>We have a situation!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There are two most similar pairs of sequences: </a:t>
            </a:r>
            <a:r>
              <a:rPr lang="en-GB" sz="2400" b="1" dirty="0">
                <a:solidFill>
                  <a:srgbClr val="00B0F0"/>
                </a:solidFill>
              </a:rPr>
              <a:t>((MF1, MF4), MF2) </a:t>
            </a:r>
            <a:r>
              <a:rPr lang="en-GB" sz="2400" b="1" dirty="0">
                <a:solidFill>
                  <a:srgbClr val="FF0000"/>
                </a:solidFill>
              </a:rPr>
              <a:t>and </a:t>
            </a:r>
            <a:r>
              <a:rPr lang="en-GB" sz="2400" b="1" dirty="0">
                <a:solidFill>
                  <a:srgbClr val="FFC000"/>
                </a:solidFill>
              </a:rPr>
              <a:t>(MF2, (MF5, MF6))</a:t>
            </a:r>
            <a:r>
              <a:rPr lang="en-GB" sz="2400" b="1" dirty="0">
                <a:solidFill>
                  <a:srgbClr val="FF0000"/>
                </a:solidFill>
              </a:rPr>
              <a:t> - both have a distance between them of 6: 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u="sng" dirty="0">
                <a:solidFill>
                  <a:schemeClr val="accent2">
                    <a:lumMod val="75000"/>
                  </a:schemeClr>
                </a:solidFill>
              </a:rPr>
              <a:t>We’ll pick one pair at random, to proceed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We now consider (MF2, (MF5, MF6))as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You need to calculate new distances from (MF2, (MF5, MF6)) to the other viruses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Do this by calculating the average distance of MF2 and (MF5, MF6) to the other viruses, e.g.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(MF1, MF4)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dirty="0"/>
              <a:t>, (MF1, MF4)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(MF5, MF6) </a:t>
            </a:r>
            <a:r>
              <a:rPr lang="en-GB" sz="2400" dirty="0"/>
              <a:t>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7</a:t>
            </a:r>
            <a:r>
              <a:rPr lang="en-GB" sz="2400" dirty="0"/>
              <a:t>,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(MF1, MF4)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(MF5, MF6)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7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6.5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MF3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dirty="0"/>
              <a:t>, MF3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(MF5, MF6) </a:t>
            </a:r>
            <a:r>
              <a:rPr lang="en-GB" sz="2400" dirty="0"/>
              <a:t>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MF3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(MF5, MF6)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7.5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6)</a:t>
            </a:r>
          </a:p>
        </p:txBody>
      </p:sp>
    </p:spTree>
    <p:extLst>
      <p:ext uri="{BB962C8B-B14F-4D97-AF65-F5344CB8AC3E}">
        <p14:creationId xmlns:p14="http://schemas.microsoft.com/office/powerpoint/2010/main" val="316031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825577"/>
              </p:ext>
            </p:extLst>
          </p:nvPr>
        </p:nvGraphicFramePr>
        <p:xfrm>
          <a:off x="1278468" y="2324458"/>
          <a:ext cx="7230534" cy="242354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16339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51561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514753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228382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6</a:t>
            </a:r>
          </a:p>
        </p:txBody>
      </p:sp>
    </p:spTree>
    <p:extLst>
      <p:ext uri="{BB962C8B-B14F-4D97-AF65-F5344CB8AC3E}">
        <p14:creationId xmlns:p14="http://schemas.microsoft.com/office/powerpoint/2010/main" val="3560212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6 should look something like this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01BAC6-2AAB-6695-78CC-69E6696791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053893"/>
              </p:ext>
            </p:extLst>
          </p:nvPr>
        </p:nvGraphicFramePr>
        <p:xfrm>
          <a:off x="1820335" y="2383725"/>
          <a:ext cx="7230534" cy="242354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16339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51561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514753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228382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</a:rPr>
                        <a:t>6.5</a:t>
                      </a:r>
                      <a:endParaRPr lang="en-GB" sz="2800" b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7.5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</a:rPr>
                        <a:t>6.5</a:t>
                      </a:r>
                      <a:endParaRPr lang="en-GB" sz="2800" b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B39158-3466-E3BE-0DAA-0D17638EFBF1}"/>
              </a:ext>
            </a:extLst>
          </p:cNvPr>
          <p:cNvSpPr txBox="1"/>
          <p:nvPr/>
        </p:nvSpPr>
        <p:spPr>
          <a:xfrm>
            <a:off x="3141202" y="1630549"/>
            <a:ext cx="50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(numbers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dirty="0"/>
              <a:t> are unchanged from the last table)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4ABCD-C031-CCCB-B652-D1FF3A32B217}"/>
              </a:ext>
            </a:extLst>
          </p:cNvPr>
          <p:cNvSpPr/>
          <p:nvPr/>
        </p:nvSpPr>
        <p:spPr>
          <a:xfrm>
            <a:off x="740943" y="5420395"/>
            <a:ext cx="1013872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here this is ((MF1, MF4), (MF2, (MF5, MF6))) with a distance of 6.5. [highlighted in the table]</a:t>
            </a:r>
          </a:p>
        </p:txBody>
      </p:sp>
    </p:spTree>
    <p:extLst>
      <p:ext uri="{BB962C8B-B14F-4D97-AF65-F5344CB8AC3E}">
        <p14:creationId xmlns:p14="http://schemas.microsoft.com/office/powerpoint/2010/main" val="1478978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EE95-19CB-E4DA-C7B8-76312F37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EE31D6-971B-6026-5DB5-7131EBDF4285}"/>
              </a:ext>
            </a:extLst>
          </p:cNvPr>
          <p:cNvSpPr/>
          <p:nvPr/>
        </p:nvSpPr>
        <p:spPr>
          <a:xfrm>
            <a:off x="512195" y="305585"/>
            <a:ext cx="1020660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 most similar pairs of sequences is now (MF1, MF4) and (MF2, (MF5, MF6)) - with a distance between them of 6.5: 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We now consider ((MF1, MF4), (MF2, (MF5, MF6))) 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So you need to calculate a new distances from ((MF1, MF4), (MF2, (MF5, MF6))) to the one remaining virus, MF3.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The average distance of ((MF1, MF4), (MF2, (MF5, MF6))) to M3 is calculated: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(MF1, MF4)</a:t>
            </a:r>
            <a:r>
              <a:rPr lang="en-GB" sz="2400" b="1" dirty="0"/>
              <a:t> to MF3 =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(MF2, (MF5, MF6)) </a:t>
            </a:r>
            <a:r>
              <a:rPr lang="en-GB" sz="2400" b="1" dirty="0"/>
              <a:t>to MF3 =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,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(MF1, MF4)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(MF2, (MF5, MF6))</a:t>
            </a:r>
            <a:r>
              <a:rPr lang="en-GB" sz="2400" b="1" dirty="0"/>
              <a:t>) to MF3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7.5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7)</a:t>
            </a:r>
          </a:p>
        </p:txBody>
      </p:sp>
    </p:spTree>
    <p:extLst>
      <p:ext uri="{BB962C8B-B14F-4D97-AF65-F5344CB8AC3E}">
        <p14:creationId xmlns:p14="http://schemas.microsoft.com/office/powerpoint/2010/main" val="318921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6567" cy="1325563"/>
          </a:xfrm>
        </p:spPr>
        <p:txBody>
          <a:bodyPr/>
          <a:lstStyle/>
          <a:p>
            <a:r>
              <a:rPr lang="en-GB" b="1" dirty="0"/>
              <a:t>Influenza virus causes seasonal and pandemic flu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00866" cy="46884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Negative-strand RNA virus; </a:t>
            </a:r>
            <a:r>
              <a:rPr lang="en-US" dirty="0" err="1"/>
              <a:t>orthomyxovirus</a:t>
            </a:r>
            <a:endParaRPr lang="en-US" dirty="0"/>
          </a:p>
          <a:p>
            <a:r>
              <a:rPr lang="en-US" dirty="0" err="1"/>
              <a:t>Virion</a:t>
            </a:r>
            <a:r>
              <a:rPr lang="en-US" dirty="0"/>
              <a:t> has helical symmetry, but in reality amorphous appearance</a:t>
            </a:r>
          </a:p>
          <a:p>
            <a:r>
              <a:rPr lang="en-US" dirty="0"/>
              <a:t>Segmented genome</a:t>
            </a:r>
          </a:p>
          <a:p>
            <a:pPr lvl="1"/>
            <a:r>
              <a:rPr lang="en-US" dirty="0"/>
              <a:t>8 separate RNAs, 890-2341 nucleotides</a:t>
            </a:r>
          </a:p>
          <a:p>
            <a:r>
              <a:rPr lang="en-US" dirty="0"/>
              <a:t>Influenza A, B &amp; C</a:t>
            </a:r>
          </a:p>
          <a:p>
            <a:pPr lvl="1"/>
            <a:r>
              <a:rPr lang="en-US" dirty="0"/>
              <a:t>Influenza A is key cause of ‘flu [seasonal ‘flu kills avg. 400k/year; pandemic ‘flu can kill millions more]</a:t>
            </a:r>
          </a:p>
          <a:p>
            <a:r>
              <a:rPr lang="en-US" dirty="0"/>
              <a:t>Influenza A subtypes based on </a:t>
            </a:r>
            <a:r>
              <a:rPr lang="en-US" dirty="0">
                <a:solidFill>
                  <a:srgbClr val="00B0F0"/>
                </a:solidFill>
              </a:rPr>
              <a:t>H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proteins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Hemagglutinin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(H1 – 18): </a:t>
            </a:r>
            <a:r>
              <a:rPr lang="en-US" dirty="0"/>
              <a:t>Sialic acid binding protein (lectin), key determinant of host specificity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Neuraminidase (N1 – 11): </a:t>
            </a:r>
            <a:r>
              <a:rPr lang="en-US" dirty="0" err="1"/>
              <a:t>Sialidase</a:t>
            </a:r>
            <a:r>
              <a:rPr lang="en-US" dirty="0"/>
              <a:t>, key role in virus assembly</a:t>
            </a:r>
          </a:p>
          <a:p>
            <a:pPr lvl="1"/>
            <a:r>
              <a:rPr lang="en-US" dirty="0"/>
              <a:t>H1N1 and H3N2 are most common circulating subtypes that cause disease in humans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65" y="1924137"/>
            <a:ext cx="4255701" cy="39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2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724430"/>
              </p:ext>
            </p:extLst>
          </p:nvPr>
        </p:nvGraphicFramePr>
        <p:xfrm>
          <a:off x="1456267" y="1553991"/>
          <a:ext cx="8068733" cy="178000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522133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13453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3412066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((MF1, MF4), (MF2, (MF5, MF6)))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((MF1, MF4), (MF2, (MF5, MF6)))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1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7</a:t>
            </a:r>
          </a:p>
        </p:txBody>
      </p:sp>
    </p:spTree>
    <p:extLst>
      <p:ext uri="{BB962C8B-B14F-4D97-AF65-F5344CB8AC3E}">
        <p14:creationId xmlns:p14="http://schemas.microsoft.com/office/powerpoint/2010/main" val="129109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2576AA-FFE6-142D-92BF-D0513D1F2530}"/>
              </a:ext>
            </a:extLst>
          </p:cNvPr>
          <p:cNvSpPr/>
          <p:nvPr/>
        </p:nvSpPr>
        <p:spPr>
          <a:xfrm>
            <a:off x="512195" y="305585"/>
            <a:ext cx="10765397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MF5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MF6</a:t>
            </a:r>
            <a:r>
              <a:rPr lang="en-GB" sz="2400" b="1" dirty="0">
                <a:solidFill>
                  <a:srgbClr val="0070C0"/>
                </a:solidFill>
              </a:rPr>
              <a:t>, 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MF5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MF6</a:t>
            </a:r>
            <a:r>
              <a:rPr lang="en-GB" sz="2400" b="1" dirty="0">
                <a:solidFill>
                  <a:srgbClr val="0070C0"/>
                </a:solidFill>
              </a:rPr>
              <a:t>) at a distance of </a:t>
            </a:r>
            <a:r>
              <a:rPr lang="en-GB" sz="2400" b="1" dirty="0">
                <a:solidFill>
                  <a:srgbClr val="FF0000"/>
                </a:solidFill>
              </a:rPr>
              <a:t>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(technically, at a distance of 0/2, as it’s the distance to their common ancestor)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D1257-14FE-B4A8-F1BC-A5FD355D5685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AF107-71C3-AFFC-5441-B5A2C4D6FFCF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1ABF44-4D53-BF76-E80C-E516C76049D6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9F1BE0-1352-3639-AC03-9E6AC2657E01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7F387C-EF7A-A003-CE5A-7B2D8FC2987A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057B4D-E35C-F904-3400-60AFB05BEED8}"/>
              </a:ext>
            </a:extLst>
          </p:cNvPr>
          <p:cNvCxnSpPr>
            <a:cxnSpLocks/>
          </p:cNvCxnSpPr>
          <p:nvPr/>
        </p:nvCxnSpPr>
        <p:spPr>
          <a:xfrm flipV="1">
            <a:off x="9347722" y="5413401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175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67750-01A6-5FFD-5167-F762D14C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786EC3-CD25-39F9-D377-A22898325586}"/>
              </a:ext>
            </a:extLst>
          </p:cNvPr>
          <p:cNvSpPr/>
          <p:nvPr/>
        </p:nvSpPr>
        <p:spPr>
          <a:xfrm>
            <a:off x="512195" y="305585"/>
            <a:ext cx="10604535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MF1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MF4</a:t>
            </a:r>
            <a:r>
              <a:rPr lang="en-GB" sz="2400" b="1" dirty="0">
                <a:solidFill>
                  <a:srgbClr val="0070C0"/>
                </a:solidFill>
              </a:rPr>
              <a:t>, 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MF1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MF4</a:t>
            </a:r>
            <a:r>
              <a:rPr lang="en-GB" sz="2400" b="1" dirty="0">
                <a:solidFill>
                  <a:srgbClr val="0070C0"/>
                </a:solidFill>
              </a:rPr>
              <a:t>) at a distance of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u="sng" dirty="0">
                <a:solidFill>
                  <a:srgbClr val="00B0F0"/>
                </a:solidFill>
              </a:rPr>
              <a:t>from each other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i.e. </a:t>
            </a:r>
            <a:r>
              <a:rPr lang="en-GB" sz="2400" b="1" dirty="0">
                <a:solidFill>
                  <a:srgbClr val="FF0000"/>
                </a:solidFill>
              </a:rPr>
              <a:t>0.5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u="sng" dirty="0">
                <a:solidFill>
                  <a:srgbClr val="00B0F0"/>
                </a:solidFill>
              </a:rPr>
              <a:t>to their common ancestor </a:t>
            </a:r>
            <a:r>
              <a:rPr lang="en-GB" sz="2400" b="1" dirty="0">
                <a:solidFill>
                  <a:srgbClr val="0070C0"/>
                </a:solidFill>
              </a:rPr>
              <a:t>(2 x 0.5 = 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3E769-6D02-9AFA-8983-0BA9CFD650A5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5EFE2-3197-42C7-399A-9327FDC26836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94953-D8DD-79E4-B301-A79849463FE8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9E6A5C-2178-CF9A-67F8-B2E6BF9E323F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2B8627-7F68-DC9B-228B-82277921DCA9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A7C28E-8214-0885-62E0-019173D80D86}"/>
              </a:ext>
            </a:extLst>
          </p:cNvPr>
          <p:cNvCxnSpPr>
            <a:cxnSpLocks/>
          </p:cNvCxnSpPr>
          <p:nvPr/>
        </p:nvCxnSpPr>
        <p:spPr>
          <a:xfrm flipV="1">
            <a:off x="9347722" y="4953000"/>
            <a:ext cx="0" cy="6688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BB26ED-1B46-45FE-2CC7-F42A8F30410C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2D871-E8E6-728A-7BE0-833149AD6351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432DF4-3606-0228-CE54-08F173143C35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8E380E-94AA-B0B6-319B-A9AFE46ACD40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9D45E2-E9DF-C992-A85B-864BD824079B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AE97EE-C3E2-5899-F787-409D63873A6D}"/>
              </a:ext>
            </a:extLst>
          </p:cNvPr>
          <p:cNvCxnSpPr>
            <a:cxnSpLocks/>
          </p:cNvCxnSpPr>
          <p:nvPr/>
        </p:nvCxnSpPr>
        <p:spPr>
          <a:xfrm flipV="1">
            <a:off x="6265856" y="5015473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C778EF-745C-8B3C-E76C-E25AEA38D229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F196C1-C8A9-B6C9-93B7-B3A56CA09C16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694773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AA1DB-FF11-E17C-1889-DAD3B7C94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59D9A9-E321-24CF-08F6-99996CAA388F}"/>
              </a:ext>
            </a:extLst>
          </p:cNvPr>
          <p:cNvSpPr/>
          <p:nvPr/>
        </p:nvSpPr>
        <p:spPr>
          <a:xfrm>
            <a:off x="512195" y="305585"/>
            <a:ext cx="10839287" cy="2727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MF4, making (MF1, MF4) at a distance of 1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MF2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(MF5, MF6)</a:t>
            </a:r>
            <a:r>
              <a:rPr lang="en-GB" sz="2400" b="1" dirty="0">
                <a:solidFill>
                  <a:srgbClr val="0070C0"/>
                </a:solidFill>
              </a:rPr>
              <a:t>, 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MF2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(MF5, MF6)</a:t>
            </a:r>
            <a:r>
              <a:rPr lang="en-GB" sz="2400" b="1" dirty="0">
                <a:solidFill>
                  <a:srgbClr val="0070C0"/>
                </a:solidFill>
              </a:rPr>
              <a:t>) at a distance of </a:t>
            </a:r>
            <a:r>
              <a:rPr lang="en-GB" sz="2400" b="1" dirty="0">
                <a:solidFill>
                  <a:srgbClr val="C00000"/>
                </a:solidFill>
              </a:rPr>
              <a:t>6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i.e. a distance of </a:t>
            </a:r>
            <a:r>
              <a:rPr lang="en-GB" sz="2400" b="1" dirty="0">
                <a:solidFill>
                  <a:srgbClr val="FF0000"/>
                </a:solidFill>
              </a:rPr>
              <a:t>3</a:t>
            </a:r>
            <a:r>
              <a:rPr lang="en-GB" sz="2400" b="1" dirty="0">
                <a:solidFill>
                  <a:srgbClr val="0070C0"/>
                </a:solidFill>
              </a:rPr>
              <a:t> to their common ancestor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4B15D-4849-0C41-15F6-88E74451FF32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863C8-2B74-3DBF-A4E7-4272CF52FF61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993667-DED6-1433-AC46-91FD825F7350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16F05B-4D50-9373-926C-56BCEC574468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E36764-8C7A-3753-7408-6800DAA87E0B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560948-E333-F0FC-A144-ABCA05039285}"/>
              </a:ext>
            </a:extLst>
          </p:cNvPr>
          <p:cNvCxnSpPr>
            <a:cxnSpLocks/>
          </p:cNvCxnSpPr>
          <p:nvPr/>
        </p:nvCxnSpPr>
        <p:spPr>
          <a:xfrm flipV="1">
            <a:off x="9347722" y="4275667"/>
            <a:ext cx="0" cy="1346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EB514C-676C-0332-0F9F-E5593A10FC83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49AEF-4FC4-FDC8-19F1-89AF89F67DE0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MF4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248007-22C9-DB86-588F-507B5281C2D8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1AF646-D841-6A05-C490-8F72F0D696DA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3E7775-9D86-DB3E-C1B4-A067418F814F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BECCB-7737-6378-CFE4-773EC7E02096}"/>
              </a:ext>
            </a:extLst>
          </p:cNvPr>
          <p:cNvCxnSpPr>
            <a:cxnSpLocks/>
          </p:cNvCxnSpPr>
          <p:nvPr/>
        </p:nvCxnSpPr>
        <p:spPr>
          <a:xfrm flipV="1">
            <a:off x="6265856" y="4067207"/>
            <a:ext cx="0" cy="11567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004F85-4447-611F-C52F-E698C1A01A9E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6C1007-5BEF-08C5-E2B6-C56045C8895C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263B3-AA8D-9E4E-CE15-E198628E5703}"/>
              </a:ext>
            </a:extLst>
          </p:cNvPr>
          <p:cNvSpPr txBox="1"/>
          <p:nvPr/>
        </p:nvSpPr>
        <p:spPr>
          <a:xfrm>
            <a:off x="763349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64D4F8-8B63-DB69-5729-14AC96FC3DD0}"/>
              </a:ext>
            </a:extLst>
          </p:cNvPr>
          <p:cNvCxnSpPr>
            <a:cxnSpLocks/>
          </p:cNvCxnSpPr>
          <p:nvPr/>
        </p:nvCxnSpPr>
        <p:spPr>
          <a:xfrm flipV="1">
            <a:off x="7930427" y="4275667"/>
            <a:ext cx="5392" cy="14477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CD2195-5E55-E94F-8379-96A0BC3D643D}"/>
              </a:ext>
            </a:extLst>
          </p:cNvPr>
          <p:cNvCxnSpPr>
            <a:cxnSpLocks/>
          </p:cNvCxnSpPr>
          <p:nvPr/>
        </p:nvCxnSpPr>
        <p:spPr>
          <a:xfrm>
            <a:off x="7930427" y="4275667"/>
            <a:ext cx="14172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F6A4F-2213-9AC1-180E-0F87795DCBBE}"/>
              </a:ext>
            </a:extLst>
          </p:cNvPr>
          <p:cNvCxnSpPr>
            <a:cxnSpLocks/>
          </p:cNvCxnSpPr>
          <p:nvPr/>
        </p:nvCxnSpPr>
        <p:spPr>
          <a:xfrm flipV="1">
            <a:off x="8639597" y="4067207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FC2D30-00BF-56F1-A253-FE76ADEBFCC4}"/>
              </a:ext>
            </a:extLst>
          </p:cNvPr>
          <p:cNvCxnSpPr>
            <a:cxnSpLocks/>
          </p:cNvCxnSpPr>
          <p:nvPr/>
        </p:nvCxnSpPr>
        <p:spPr>
          <a:xfrm>
            <a:off x="9494651" y="4275667"/>
            <a:ext cx="178294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DF444A-9B0E-3269-4739-0BDED389F2DB}"/>
              </a:ext>
            </a:extLst>
          </p:cNvPr>
          <p:cNvSpPr txBox="1"/>
          <p:nvPr/>
        </p:nvSpPr>
        <p:spPr>
          <a:xfrm>
            <a:off x="11362266" y="40910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36867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A1F13-7C36-C1EB-7966-09CF826DF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59C54B-F087-C316-4FA6-8400B6AE5B1E}"/>
              </a:ext>
            </a:extLst>
          </p:cNvPr>
          <p:cNvSpPr/>
          <p:nvPr/>
        </p:nvSpPr>
        <p:spPr>
          <a:xfrm>
            <a:off x="512195" y="305585"/>
            <a:ext cx="1044366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MF4, making (MF1, MF4) at a distance of 1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(MF5, MF6), making (MF2, (MF5, MF6)) at a distance of 6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(MF1, MF4)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(MF2, (MF5, MF6))</a:t>
            </a:r>
            <a:r>
              <a:rPr lang="en-GB" sz="2400" b="1" dirty="0">
                <a:solidFill>
                  <a:srgbClr val="0070C0"/>
                </a:solidFill>
              </a:rPr>
              <a:t>,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(MF1, MF4)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(MF2, (MF5, MF6))</a:t>
            </a:r>
            <a:r>
              <a:rPr lang="en-GB" sz="2400" b="1" dirty="0">
                <a:solidFill>
                  <a:srgbClr val="0070C0"/>
                </a:solidFill>
              </a:rPr>
              <a:t>)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at a distance of </a:t>
            </a:r>
            <a:r>
              <a:rPr lang="en-GB" sz="2400" b="1" dirty="0">
                <a:solidFill>
                  <a:srgbClr val="C00000"/>
                </a:solidFill>
              </a:rPr>
              <a:t>6.5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so a distance of </a:t>
            </a:r>
            <a:r>
              <a:rPr lang="en-GB" sz="2400" b="1" dirty="0">
                <a:solidFill>
                  <a:srgbClr val="FF0000"/>
                </a:solidFill>
              </a:rPr>
              <a:t>3.25</a:t>
            </a:r>
            <a:r>
              <a:rPr lang="en-GB" sz="2400" b="1" dirty="0">
                <a:solidFill>
                  <a:srgbClr val="0070C0"/>
                </a:solidFill>
              </a:rPr>
              <a:t> from their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common ancestor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E965D-4C79-8ECB-3A56-5991F3AE2C4C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647FF-FDF3-A66F-5069-DAE14EEBAC3C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308C49-88BC-54BE-7051-68C679CE30F4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C5EBAF-B620-19B6-19F8-26BFE9EE0651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8678C7-DDE6-BFBC-A229-47C0F218E471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2E3B57-3868-CE53-087F-C933E9352515}"/>
              </a:ext>
            </a:extLst>
          </p:cNvPr>
          <p:cNvCxnSpPr>
            <a:cxnSpLocks/>
          </p:cNvCxnSpPr>
          <p:nvPr/>
        </p:nvCxnSpPr>
        <p:spPr>
          <a:xfrm flipV="1">
            <a:off x="9347722" y="4275667"/>
            <a:ext cx="0" cy="1346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2D5646-662D-B09C-9B40-6F2B5171B454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8CCEB-DAF3-14A4-F854-E3F146DF44A1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MF4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23A461-5C4A-439D-B573-3CC341EEC3F7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4EB36-6092-2BE0-0A6E-3BF11570ABE1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B32EF0-77BD-302A-51C1-DDC3B9618F71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29921F-3219-957F-7E31-F3EAB500F736}"/>
              </a:ext>
            </a:extLst>
          </p:cNvPr>
          <p:cNvCxnSpPr>
            <a:cxnSpLocks/>
          </p:cNvCxnSpPr>
          <p:nvPr/>
        </p:nvCxnSpPr>
        <p:spPr>
          <a:xfrm flipV="1">
            <a:off x="6265856" y="3937000"/>
            <a:ext cx="0" cy="12869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6EF9D8-C1FD-91B6-6C14-0BB078732DF7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5A3834-1C7F-BA78-F6F1-59738D73BD98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88602-5D87-95F8-0E9C-D63A5FE14308}"/>
              </a:ext>
            </a:extLst>
          </p:cNvPr>
          <p:cNvSpPr txBox="1"/>
          <p:nvPr/>
        </p:nvSpPr>
        <p:spPr>
          <a:xfrm>
            <a:off x="763349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6A2182-3631-8667-538E-C9566CDCDC34}"/>
              </a:ext>
            </a:extLst>
          </p:cNvPr>
          <p:cNvCxnSpPr>
            <a:cxnSpLocks/>
          </p:cNvCxnSpPr>
          <p:nvPr/>
        </p:nvCxnSpPr>
        <p:spPr>
          <a:xfrm flipV="1">
            <a:off x="7930427" y="4275667"/>
            <a:ext cx="5392" cy="14477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5D6E4A-9EE5-086B-E2B6-106AE03202C4}"/>
              </a:ext>
            </a:extLst>
          </p:cNvPr>
          <p:cNvCxnSpPr>
            <a:cxnSpLocks/>
          </p:cNvCxnSpPr>
          <p:nvPr/>
        </p:nvCxnSpPr>
        <p:spPr>
          <a:xfrm>
            <a:off x="7930427" y="4275667"/>
            <a:ext cx="14172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0B17B5-D32E-18E3-7C8E-32ED05DDD028}"/>
              </a:ext>
            </a:extLst>
          </p:cNvPr>
          <p:cNvCxnSpPr>
            <a:cxnSpLocks/>
          </p:cNvCxnSpPr>
          <p:nvPr/>
        </p:nvCxnSpPr>
        <p:spPr>
          <a:xfrm flipV="1">
            <a:off x="8639597" y="3937000"/>
            <a:ext cx="0" cy="3386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FCC8B1-CC9C-3AC3-C479-FC9ED0BDD768}"/>
              </a:ext>
            </a:extLst>
          </p:cNvPr>
          <p:cNvCxnSpPr>
            <a:cxnSpLocks/>
          </p:cNvCxnSpPr>
          <p:nvPr/>
        </p:nvCxnSpPr>
        <p:spPr>
          <a:xfrm>
            <a:off x="9494651" y="4275667"/>
            <a:ext cx="178294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870F98-4378-E9C0-9611-1FF8D0722756}"/>
              </a:ext>
            </a:extLst>
          </p:cNvPr>
          <p:cNvSpPr txBox="1"/>
          <p:nvPr/>
        </p:nvSpPr>
        <p:spPr>
          <a:xfrm>
            <a:off x="11362266" y="40910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83D5F7-F072-7DD1-CF9D-81E245A14205}"/>
              </a:ext>
            </a:extLst>
          </p:cNvPr>
          <p:cNvCxnSpPr>
            <a:cxnSpLocks/>
          </p:cNvCxnSpPr>
          <p:nvPr/>
        </p:nvCxnSpPr>
        <p:spPr>
          <a:xfrm flipV="1">
            <a:off x="7521997" y="3713207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344A74-1B07-7713-B054-206B15249E08}"/>
              </a:ext>
            </a:extLst>
          </p:cNvPr>
          <p:cNvCxnSpPr>
            <a:cxnSpLocks/>
          </p:cNvCxnSpPr>
          <p:nvPr/>
        </p:nvCxnSpPr>
        <p:spPr>
          <a:xfrm>
            <a:off x="6265856" y="3937000"/>
            <a:ext cx="23737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A78270-5C5C-C0CF-E7E1-A95E808AF04B}"/>
              </a:ext>
            </a:extLst>
          </p:cNvPr>
          <p:cNvCxnSpPr>
            <a:cxnSpLocks/>
          </p:cNvCxnSpPr>
          <p:nvPr/>
        </p:nvCxnSpPr>
        <p:spPr>
          <a:xfrm>
            <a:off x="8752059" y="3937000"/>
            <a:ext cx="2525541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0A250E-6F0F-7901-27ED-0B2FA80F99A6}"/>
              </a:ext>
            </a:extLst>
          </p:cNvPr>
          <p:cNvSpPr txBox="1"/>
          <p:nvPr/>
        </p:nvSpPr>
        <p:spPr>
          <a:xfrm>
            <a:off x="11362266" y="373700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3.25</a:t>
            </a:r>
          </a:p>
        </p:txBody>
      </p:sp>
    </p:spTree>
    <p:extLst>
      <p:ext uri="{BB962C8B-B14F-4D97-AF65-F5344CB8AC3E}">
        <p14:creationId xmlns:p14="http://schemas.microsoft.com/office/powerpoint/2010/main" val="893460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62031-0CA7-71B8-B887-2AFCCFF3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8596E6-50EF-166D-888A-2C3994992746}"/>
              </a:ext>
            </a:extLst>
          </p:cNvPr>
          <p:cNvSpPr/>
          <p:nvPr/>
        </p:nvSpPr>
        <p:spPr>
          <a:xfrm>
            <a:off x="512195" y="305585"/>
            <a:ext cx="10668831" cy="485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viruses in the order we paired them up: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MF4, making (MF1, MF4) at a distance of 1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(MF5, MF6), making (MF2, (MF5, MF6)) at a distance of 6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(MF1, MF4) to (MF2, (MF5, MF6)),</a:t>
            </a:r>
            <a:br>
              <a:rPr lang="en-GB" sz="2400" dirty="0"/>
            </a:br>
            <a:r>
              <a:rPr lang="en-GB" sz="2400" dirty="0"/>
              <a:t>making ((MF1, MF4), (MF2, (MF5, MF6)))</a:t>
            </a:r>
            <a:br>
              <a:rPr lang="en-GB" sz="2400" dirty="0"/>
            </a:br>
            <a:r>
              <a:rPr lang="en-GB" sz="2400" dirty="0"/>
              <a:t>at a distance of 6.5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Finally,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MF3</a:t>
            </a:r>
            <a:r>
              <a:rPr lang="en-GB" sz="2400" b="1" dirty="0">
                <a:solidFill>
                  <a:srgbClr val="0070C0"/>
                </a:solidFill>
              </a:rPr>
              <a:t> joins these viruses at a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distance of </a:t>
            </a:r>
            <a:r>
              <a:rPr lang="en-GB" sz="2400" b="1" dirty="0">
                <a:solidFill>
                  <a:srgbClr val="C00000"/>
                </a:solidFill>
              </a:rPr>
              <a:t>7.5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- so a distance of </a:t>
            </a:r>
            <a:r>
              <a:rPr lang="en-GB" sz="2400" b="1" dirty="0">
                <a:solidFill>
                  <a:srgbClr val="FF0000"/>
                </a:solidFill>
              </a:rPr>
              <a:t>3.75</a:t>
            </a:r>
            <a:r>
              <a:rPr lang="en-GB" sz="2400" b="1" dirty="0">
                <a:solidFill>
                  <a:srgbClr val="0070C0"/>
                </a:solidFill>
              </a:rPr>
              <a:t> from their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common ancestor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BB275-93EF-2F2A-47FA-BA42A4FF5326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0D5AA-D106-CB71-56B5-EF570247FC49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526F9B-507E-5D19-3E30-2E1FF310A0C8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9627ED-5682-A93F-A1FB-BE7D7BDE86E8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BC26F7-03E9-5FAD-33A9-672AC5DFA2A6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642635-5A8B-3D3F-BB7F-EB3CC313F92A}"/>
              </a:ext>
            </a:extLst>
          </p:cNvPr>
          <p:cNvCxnSpPr>
            <a:cxnSpLocks/>
          </p:cNvCxnSpPr>
          <p:nvPr/>
        </p:nvCxnSpPr>
        <p:spPr>
          <a:xfrm flipV="1">
            <a:off x="9347722" y="4275667"/>
            <a:ext cx="0" cy="1346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5661F7-E81A-DC9D-629D-15666BAF8F9F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445EC-8041-FD88-53D7-92201DAA2467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MF4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AD21A8-E2AA-BB9A-09B3-53A70F5CBFE8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DE719E-E2A2-ED55-ADB4-F91C35ADBBA5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8559E7-7CB6-DD4D-A01F-05D9ABFA1F7F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365558-89CD-B4D7-04D1-4D9CBB3A5EA0}"/>
              </a:ext>
            </a:extLst>
          </p:cNvPr>
          <p:cNvCxnSpPr>
            <a:cxnSpLocks/>
          </p:cNvCxnSpPr>
          <p:nvPr/>
        </p:nvCxnSpPr>
        <p:spPr>
          <a:xfrm flipV="1">
            <a:off x="6265856" y="3937000"/>
            <a:ext cx="0" cy="12869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AFB945-5F5F-6E47-0529-BE0503F37542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3C37C8-AAF9-2675-3F64-4F8718CE958D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EDB61-5AE3-7D56-4A96-377BB929800C}"/>
              </a:ext>
            </a:extLst>
          </p:cNvPr>
          <p:cNvSpPr txBox="1"/>
          <p:nvPr/>
        </p:nvSpPr>
        <p:spPr>
          <a:xfrm>
            <a:off x="763349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8861B-F8FA-763C-E7B8-5E478114C4E6}"/>
              </a:ext>
            </a:extLst>
          </p:cNvPr>
          <p:cNvCxnSpPr>
            <a:cxnSpLocks/>
          </p:cNvCxnSpPr>
          <p:nvPr/>
        </p:nvCxnSpPr>
        <p:spPr>
          <a:xfrm flipV="1">
            <a:off x="7930427" y="4275667"/>
            <a:ext cx="5392" cy="14477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CF885-9CFD-FA81-39AD-6CC27AB2ED51}"/>
              </a:ext>
            </a:extLst>
          </p:cNvPr>
          <p:cNvCxnSpPr>
            <a:cxnSpLocks/>
          </p:cNvCxnSpPr>
          <p:nvPr/>
        </p:nvCxnSpPr>
        <p:spPr>
          <a:xfrm>
            <a:off x="7930427" y="4275667"/>
            <a:ext cx="14172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689DFC-3B1F-EB73-CFC3-580B8FF0A5D5}"/>
              </a:ext>
            </a:extLst>
          </p:cNvPr>
          <p:cNvCxnSpPr>
            <a:cxnSpLocks/>
          </p:cNvCxnSpPr>
          <p:nvPr/>
        </p:nvCxnSpPr>
        <p:spPr>
          <a:xfrm flipV="1">
            <a:off x="8639597" y="3937000"/>
            <a:ext cx="0" cy="3386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89148F-9C3A-45EB-9F83-647CC416CE1E}"/>
              </a:ext>
            </a:extLst>
          </p:cNvPr>
          <p:cNvCxnSpPr>
            <a:cxnSpLocks/>
          </p:cNvCxnSpPr>
          <p:nvPr/>
        </p:nvCxnSpPr>
        <p:spPr>
          <a:xfrm>
            <a:off x="9494651" y="4275667"/>
            <a:ext cx="178294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8AD49E-37E8-A6A0-070D-29C101249E73}"/>
              </a:ext>
            </a:extLst>
          </p:cNvPr>
          <p:cNvSpPr txBox="1"/>
          <p:nvPr/>
        </p:nvSpPr>
        <p:spPr>
          <a:xfrm>
            <a:off x="11362266" y="40910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229263-2D7E-B46C-95C3-CA3C07C55507}"/>
              </a:ext>
            </a:extLst>
          </p:cNvPr>
          <p:cNvCxnSpPr>
            <a:cxnSpLocks/>
          </p:cNvCxnSpPr>
          <p:nvPr/>
        </p:nvCxnSpPr>
        <p:spPr>
          <a:xfrm flipV="1">
            <a:off x="7521997" y="3488267"/>
            <a:ext cx="0" cy="433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44ED5E-40F9-CD12-6C97-7B0124A3A7D1}"/>
              </a:ext>
            </a:extLst>
          </p:cNvPr>
          <p:cNvCxnSpPr>
            <a:cxnSpLocks/>
          </p:cNvCxnSpPr>
          <p:nvPr/>
        </p:nvCxnSpPr>
        <p:spPr>
          <a:xfrm>
            <a:off x="6265856" y="3937000"/>
            <a:ext cx="23737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FA43FC-E59C-2BE8-422A-F522AD570EC4}"/>
              </a:ext>
            </a:extLst>
          </p:cNvPr>
          <p:cNvCxnSpPr>
            <a:cxnSpLocks/>
          </p:cNvCxnSpPr>
          <p:nvPr/>
        </p:nvCxnSpPr>
        <p:spPr>
          <a:xfrm>
            <a:off x="8752059" y="3937000"/>
            <a:ext cx="2525541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A6A6E3-F0A9-8107-6AB5-BDE61CF06B3F}"/>
              </a:ext>
            </a:extLst>
          </p:cNvPr>
          <p:cNvSpPr txBox="1"/>
          <p:nvPr/>
        </p:nvSpPr>
        <p:spPr>
          <a:xfrm>
            <a:off x="11362266" y="373700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B9F570-7A70-4F81-1976-777F1C5AD2EA}"/>
              </a:ext>
            </a:extLst>
          </p:cNvPr>
          <p:cNvSpPr txBox="1"/>
          <p:nvPr/>
        </p:nvSpPr>
        <p:spPr>
          <a:xfrm>
            <a:off x="10435880" y="575518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360D1C-C578-3DAD-895C-6CE28B6E78AF}"/>
              </a:ext>
            </a:extLst>
          </p:cNvPr>
          <p:cNvCxnSpPr>
            <a:cxnSpLocks/>
          </p:cNvCxnSpPr>
          <p:nvPr/>
        </p:nvCxnSpPr>
        <p:spPr>
          <a:xfrm flipV="1">
            <a:off x="10696396" y="3488267"/>
            <a:ext cx="0" cy="2154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885B1B-2C3C-8AFE-767C-C276C3E7DCFC}"/>
              </a:ext>
            </a:extLst>
          </p:cNvPr>
          <p:cNvCxnSpPr>
            <a:cxnSpLocks/>
          </p:cNvCxnSpPr>
          <p:nvPr/>
        </p:nvCxnSpPr>
        <p:spPr>
          <a:xfrm flipV="1">
            <a:off x="8932332" y="3279807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CE598A-9528-CE7F-2D57-9233E43D178A}"/>
              </a:ext>
            </a:extLst>
          </p:cNvPr>
          <p:cNvCxnSpPr>
            <a:cxnSpLocks/>
          </p:cNvCxnSpPr>
          <p:nvPr/>
        </p:nvCxnSpPr>
        <p:spPr>
          <a:xfrm>
            <a:off x="7521997" y="3488267"/>
            <a:ext cx="31968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14510B-60DC-F7DF-AF5A-08672F66E438}"/>
              </a:ext>
            </a:extLst>
          </p:cNvPr>
          <p:cNvCxnSpPr>
            <a:cxnSpLocks/>
          </p:cNvCxnSpPr>
          <p:nvPr/>
        </p:nvCxnSpPr>
        <p:spPr>
          <a:xfrm>
            <a:off x="10738206" y="3488267"/>
            <a:ext cx="539394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39FC93-CD00-B0C3-8744-B157BBE2609D}"/>
              </a:ext>
            </a:extLst>
          </p:cNvPr>
          <p:cNvSpPr txBox="1"/>
          <p:nvPr/>
        </p:nvSpPr>
        <p:spPr>
          <a:xfrm>
            <a:off x="11330663" y="330600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3.75</a:t>
            </a:r>
          </a:p>
        </p:txBody>
      </p:sp>
    </p:spTree>
    <p:extLst>
      <p:ext uri="{BB962C8B-B14F-4D97-AF65-F5344CB8AC3E}">
        <p14:creationId xmlns:p14="http://schemas.microsoft.com/office/powerpoint/2010/main" val="92974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75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Compare phylogenetic trees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Share your phylogenetic trees to compare how evolution has occurred in different groups for all three rounds</a:t>
            </a:r>
          </a:p>
          <a:p>
            <a:r>
              <a:rPr lang="en-GB" dirty="0">
                <a:solidFill>
                  <a:srgbClr val="002060"/>
                </a:solidFill>
              </a:rPr>
              <a:t>Is there a difference between large and small populations?</a:t>
            </a:r>
          </a:p>
          <a:p>
            <a:r>
              <a:rPr lang="en-GB" dirty="0">
                <a:solidFill>
                  <a:srgbClr val="002060"/>
                </a:solidFill>
              </a:rPr>
              <a:t>Discuss: 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How well do the phylogenetic trees you have drawn reflect ‘flu evolution in the different scenarios? How do these compare to evolution in the real world?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How might you model the evolution of these ‘flu viruses (apart from using UPGMA?)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How might the next pandemic strain of ‘flu evolve? </a:t>
            </a:r>
          </a:p>
          <a:p>
            <a:pPr lvl="1"/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06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805" r="1930" b="4269"/>
          <a:stretch/>
        </p:blipFill>
        <p:spPr>
          <a:xfrm>
            <a:off x="0" y="482474"/>
            <a:ext cx="12041059" cy="59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41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Time permitting - we’ll play another round, to demonstrate the effect of vaccination on ‘flu infection and evolution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8687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933" y="1299152"/>
            <a:ext cx="3815111" cy="544801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Negative sense mRNA virus</a:t>
            </a:r>
          </a:p>
          <a:p>
            <a:pPr lvl="1"/>
            <a:r>
              <a:rPr lang="en-GB" dirty="0"/>
              <a:t>RNA-dependent RNA polymerase – no proofreading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8 genome segments – must be packaged correctly to form an infectious </a:t>
            </a:r>
            <a:r>
              <a:rPr lang="en-GB" dirty="0" err="1"/>
              <a:t>virion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Influenza virus replication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68" y="970441"/>
            <a:ext cx="7318832" cy="5887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9318" t="60842" r="11743" b="21919"/>
          <a:stretch/>
        </p:blipFill>
        <p:spPr>
          <a:xfrm>
            <a:off x="656814" y="2941485"/>
            <a:ext cx="3859230" cy="19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7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54350" cy="1325563"/>
          </a:xfrm>
        </p:spPr>
        <p:txBody>
          <a:bodyPr/>
          <a:lstStyle/>
          <a:p>
            <a:r>
              <a:rPr lang="en-GB" b="1" dirty="0"/>
              <a:t>Influenza surveillance and response (WHO)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4" y="2377454"/>
            <a:ext cx="577361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Global monitoring identifies major circulating strains</a:t>
            </a:r>
          </a:p>
          <a:p>
            <a:r>
              <a:rPr lang="en-US" dirty="0"/>
              <a:t>WHO panel meets to appraise evidence and recommendations from GISRS</a:t>
            </a:r>
          </a:p>
          <a:p>
            <a:pPr lvl="1"/>
            <a:r>
              <a:rPr lang="en-US" dirty="0"/>
              <a:t>Strains for that year’s vaccine are selected: Feb (Northern hemisphere), Sep (Southern hemisphere)</a:t>
            </a:r>
          </a:p>
          <a:p>
            <a:pPr lvl="1"/>
            <a:r>
              <a:rPr lang="en-US" dirty="0"/>
              <a:t>Sent to vaccine manufacturers</a:t>
            </a:r>
          </a:p>
          <a:p>
            <a:pPr lvl="1"/>
            <a:r>
              <a:rPr lang="en-US" dirty="0"/>
              <a:t>Vaccines prepared for use in the flu season</a:t>
            </a:r>
          </a:p>
          <a:p>
            <a:r>
              <a:rPr lang="en-US" dirty="0"/>
              <a:t>If a novel strain appears subsequent to this, vaccine unlikely to be protective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026" name="Picture 2" descr="https://www.who.int/images/default-source/departments/global-influenza-programme/gisrs-maps/l0_blue1dc8b978-dc47-4b0b-8c33-4f94dd8a5f09.jpg?sfvrsn=85c9ce1e_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50" y="0"/>
            <a:ext cx="5580181" cy="39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28" t="22804" r="43454" b="26825"/>
          <a:stretch/>
        </p:blipFill>
        <p:spPr>
          <a:xfrm>
            <a:off x="7387143" y="4194314"/>
            <a:ext cx="4259626" cy="25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73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3653"/>
          </a:xfrm>
        </p:spPr>
        <p:txBody>
          <a:bodyPr>
            <a:normAutofit/>
          </a:bodyPr>
          <a:lstStyle/>
          <a:p>
            <a:r>
              <a:rPr lang="en-GB" dirty="0"/>
              <a:t>Our GISRS group must decide, based on evidence, which influenza strains to include in the vaccines for the coming ‘flu season</a:t>
            </a:r>
          </a:p>
          <a:p>
            <a:pPr lvl="1"/>
            <a:r>
              <a:rPr lang="en-GB" dirty="0"/>
              <a:t>Choose 2 influenza A subtypes (other 2 in the quad. vaccine will be B types)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834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45" y="0"/>
            <a:ext cx="10515600" cy="1325563"/>
          </a:xfrm>
        </p:spPr>
        <p:txBody>
          <a:bodyPr/>
          <a:lstStyle/>
          <a:p>
            <a:r>
              <a:rPr lang="en-GB" dirty="0"/>
              <a:t>Infection Round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44" y="1325563"/>
            <a:ext cx="10515600" cy="4823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Repeat virus evolution </a:t>
            </a:r>
            <a:r>
              <a:rPr lang="en-GB" b="1" dirty="0">
                <a:solidFill>
                  <a:srgbClr val="FF0000"/>
                </a:solidFill>
              </a:rPr>
              <a:t>with new rules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Roll a die to determine if you are infected or not.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vaccine-derived immunity</a:t>
            </a:r>
            <a:r>
              <a:rPr lang="en-GB" dirty="0">
                <a:solidFill>
                  <a:srgbClr val="FF0000"/>
                </a:solidFill>
              </a:rPr>
              <a:t>: vaccine subtypes do not infect/replicate; virus types not found in the vaccine </a:t>
            </a:r>
            <a:r>
              <a:rPr lang="en-GB" b="1" dirty="0">
                <a:solidFill>
                  <a:srgbClr val="FF0000"/>
                </a:solidFill>
              </a:rPr>
              <a:t>can </a:t>
            </a:r>
            <a:r>
              <a:rPr lang="en-GB" dirty="0">
                <a:solidFill>
                  <a:srgbClr val="FF0000"/>
                </a:solidFill>
              </a:rPr>
              <a:t>still infect/replicate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If infected</a:t>
            </a:r>
            <a:r>
              <a:rPr lang="en-GB" dirty="0"/>
              <a:t>, roll again to determine the outcome of the infection. (Continue to add mutations as usual)</a:t>
            </a:r>
          </a:p>
        </p:txBody>
      </p:sp>
      <p:pic>
        <p:nvPicPr>
          <p:cNvPr id="6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10919154" y="1097850"/>
            <a:ext cx="1161684" cy="11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046862" y="582481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Roll 1: infection? 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7982174" y="235062"/>
            <a:ext cx="4098664" cy="218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8158468" y="1186305"/>
            <a:ext cx="1211444" cy="121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769798" y="552369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Roll 2: outcome? 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04604" y="1680411"/>
            <a:ext cx="843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88417"/>
              </p:ext>
            </p:extLst>
          </p:nvPr>
        </p:nvGraphicFramePr>
        <p:xfrm>
          <a:off x="3186350" y="4121796"/>
          <a:ext cx="5577840" cy="26555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4028538267"/>
                    </a:ext>
                  </a:extLst>
                </a:gridCol>
                <a:gridCol w="2165985">
                  <a:extLst>
                    <a:ext uri="{9D8B030D-6E8A-4147-A177-3AD203B41FA5}">
                      <a16:colId xmlns:a16="http://schemas.microsoft.com/office/drawing/2014/main" val="1510391045"/>
                    </a:ext>
                  </a:extLst>
                </a:gridCol>
                <a:gridCol w="2700655">
                  <a:extLst>
                    <a:ext uri="{9D8B030D-6E8A-4147-A177-3AD203B41FA5}">
                      <a16:colId xmlns:a16="http://schemas.microsoft.com/office/drawing/2014/main" val="3164405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First roll of the die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Second roll of the die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8595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Pre-existing immunity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Virus replicates as normal (record genome &amp; pass on)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492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Infection 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Co-infection! (draw another virus &amp; reassort)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431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Infection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Virus replicates as normal (record genome &amp; pass on)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1067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Vaccine-derived immunity (immune IF virus type in vaccine)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Virus replicates as normal (record genome &amp; pass on)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613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Virus replicates as normal (record genome &amp; pass on)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157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Infection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 err="1">
                          <a:effectLst/>
                        </a:rPr>
                        <a:t>Superspreader</a:t>
                      </a:r>
                      <a:r>
                        <a:rPr lang="en-GB" sz="1200" dirty="0">
                          <a:effectLst/>
                        </a:rPr>
                        <a:t>! (pass on to 2 people)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773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202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097" y="0"/>
            <a:ext cx="10515600" cy="1325563"/>
          </a:xfrm>
        </p:spPr>
        <p:txBody>
          <a:bodyPr/>
          <a:lstStyle/>
          <a:p>
            <a:r>
              <a:rPr lang="en-GB" b="1" dirty="0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269" y="996684"/>
            <a:ext cx="10515600" cy="5557940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Petrova</a:t>
            </a:r>
            <a:r>
              <a:rPr lang="en-GB" dirty="0"/>
              <a:t> VN, Russell CA. The evolution of seasonal influenza viruses.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2018;16(1):47-60. doi:10.1038/nrmicro.2017.118</a:t>
            </a:r>
          </a:p>
          <a:p>
            <a:r>
              <a:rPr lang="en-GB" dirty="0"/>
              <a:t>Han AX, de Jong SPJ, Russell CA. Co-evolution of immunity and seasonal influenza viruses.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2023;21(12):805-817. doi:10.1038/s41579-023-00945-8</a:t>
            </a:r>
          </a:p>
          <a:p>
            <a:r>
              <a:rPr lang="en-GB" dirty="0"/>
              <a:t>Chen KY, </a:t>
            </a:r>
            <a:r>
              <a:rPr lang="en-GB" dirty="0" err="1"/>
              <a:t>Karuppusamy</a:t>
            </a:r>
            <a:r>
              <a:rPr lang="en-GB" dirty="0"/>
              <a:t> J, O'Neill MB, et al. High-throughput droplet-based analysis of influenza A virus genetic </a:t>
            </a:r>
            <a:r>
              <a:rPr lang="en-GB" dirty="0" err="1"/>
              <a:t>reassortment</a:t>
            </a:r>
            <a:r>
              <a:rPr lang="en-GB" dirty="0"/>
              <a:t> by single-virus RNA sequencing. </a:t>
            </a:r>
            <a:r>
              <a:rPr lang="en-GB" i="1" dirty="0" err="1"/>
              <a:t>Proc</a:t>
            </a:r>
            <a:r>
              <a:rPr lang="en-GB" i="1" dirty="0"/>
              <a:t> Natl </a:t>
            </a:r>
            <a:r>
              <a:rPr lang="en-GB" i="1" dirty="0" err="1"/>
              <a:t>Acad</a:t>
            </a:r>
            <a:r>
              <a:rPr lang="en-GB" i="1" dirty="0"/>
              <a:t> </a:t>
            </a:r>
            <a:r>
              <a:rPr lang="en-GB" i="1" dirty="0" err="1"/>
              <a:t>Sci</a:t>
            </a:r>
            <a:r>
              <a:rPr lang="en-GB" i="1" dirty="0"/>
              <a:t> U S A</a:t>
            </a:r>
            <a:r>
              <a:rPr lang="en-GB" dirty="0"/>
              <a:t>. 2023;120(6):e2211098120. doi:10.1073/pnas.2211098120</a:t>
            </a:r>
          </a:p>
          <a:p>
            <a:r>
              <a:rPr lang="en-GB" dirty="0" err="1"/>
              <a:t>Xie</a:t>
            </a:r>
            <a:r>
              <a:rPr lang="en-GB" dirty="0"/>
              <a:t> R, Edwards KM, </a:t>
            </a:r>
            <a:r>
              <a:rPr lang="en-GB" dirty="0" err="1"/>
              <a:t>Wille</a:t>
            </a:r>
            <a:r>
              <a:rPr lang="en-GB" dirty="0"/>
              <a:t> M, et al. The episodic resurgence of highly pathogenic avian influenza H5 virus. </a:t>
            </a:r>
            <a:r>
              <a:rPr lang="en-GB" i="1" dirty="0"/>
              <a:t>Nature</a:t>
            </a:r>
            <a:r>
              <a:rPr lang="en-GB" dirty="0"/>
              <a:t>. 2023;622(7984):810-817. doi:10.1038/s41586-023-06631-2</a:t>
            </a:r>
          </a:p>
          <a:p>
            <a:r>
              <a:rPr lang="en-GB" dirty="0" err="1"/>
              <a:t>Dzau</a:t>
            </a:r>
            <a:r>
              <a:rPr lang="en-GB" dirty="0"/>
              <a:t> V, Yadav P. The influenza imperative: we must prepare now for seasonal and pandemic influenza. </a:t>
            </a:r>
            <a:r>
              <a:rPr lang="en-GB" i="1" dirty="0"/>
              <a:t>Lancet Microbe</a:t>
            </a:r>
            <a:r>
              <a:rPr lang="en-GB" dirty="0"/>
              <a:t>. 2023;4(4):e203-e205. doi:10.1016/S2666-5247(23)00013-7</a:t>
            </a:r>
          </a:p>
          <a:p>
            <a:r>
              <a:rPr lang="en-GB" dirty="0" err="1"/>
              <a:t>FluNet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https://www.who.int/tools/flunet</a:t>
            </a:r>
            <a:r>
              <a:rPr lang="en-GB" dirty="0"/>
              <a:t> </a:t>
            </a:r>
          </a:p>
          <a:p>
            <a:r>
              <a:rPr lang="en-GB" dirty="0" err="1"/>
              <a:t>NextStrain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https://nextstrain.org/flu/seasonal/h3n2/ha/2y</a:t>
            </a:r>
            <a:endParaRPr lang="en-GB" dirty="0"/>
          </a:p>
          <a:p>
            <a:endParaRPr lang="en-GB" dirty="0"/>
          </a:p>
          <a:p>
            <a:r>
              <a:rPr lang="en-GB" dirty="0"/>
              <a:t>Make your own influenza virus snowflake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r>
              <a:rPr lang="en-GB" dirty="0">
                <a:hlinkClick r:id="rId4"/>
              </a:rPr>
              <a:t>https://cvr-engagement.co.uk/virus-snowflakes</a:t>
            </a:r>
            <a:r>
              <a:rPr lang="en-GB" dirty="0"/>
              <a:t> 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2500" t="23333" r="10834" b="3518"/>
          <a:stretch/>
        </p:blipFill>
        <p:spPr>
          <a:xfrm>
            <a:off x="8203351" y="4383993"/>
            <a:ext cx="3860462" cy="2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4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42" y="373218"/>
            <a:ext cx="12192000" cy="1325563"/>
          </a:xfrm>
        </p:spPr>
        <p:txBody>
          <a:bodyPr/>
          <a:lstStyle/>
          <a:p>
            <a:r>
              <a:rPr lang="en-GB" b="1" dirty="0"/>
              <a:t>Virus evolution by antigenic shift and antigenic drift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35" y="1474896"/>
            <a:ext cx="6782130" cy="4950956"/>
          </a:xfrm>
        </p:spPr>
      </p:pic>
    </p:spTree>
    <p:extLst>
      <p:ext uri="{BB962C8B-B14F-4D97-AF65-F5344CB8AC3E}">
        <p14:creationId xmlns:p14="http://schemas.microsoft.com/office/powerpoint/2010/main" val="425261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hotograph of some pigs and many different types of birds, including domestic birds like chickens and geese. the animals should look unhappy, some are sick/dying. The atmosphere is sinister and dreadful.. Image 1 of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7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photograph of some pigs and many different types of birds, including domestic birds like chickens and geese. the animals should look unhappy, some are sick/dying. The atmosphere is sinister and dreadful.. Image 2 of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336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5411" y="0"/>
            <a:ext cx="10515600" cy="1325563"/>
          </a:xfrm>
        </p:spPr>
        <p:txBody>
          <a:bodyPr/>
          <a:lstStyle/>
          <a:p>
            <a:r>
              <a:rPr lang="en-GB" b="1" dirty="0"/>
              <a:t>Swine and bird flu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09370" y="6550223"/>
            <a:ext cx="2247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Image credit: Microsoft Bing</a:t>
            </a:r>
          </a:p>
        </p:txBody>
      </p:sp>
    </p:spTree>
    <p:extLst>
      <p:ext uri="{BB962C8B-B14F-4D97-AF65-F5344CB8AC3E}">
        <p14:creationId xmlns:p14="http://schemas.microsoft.com/office/powerpoint/2010/main" val="367074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90"/>
            <a:ext cx="10373139" cy="1325563"/>
          </a:xfrm>
        </p:spPr>
        <p:txBody>
          <a:bodyPr/>
          <a:lstStyle/>
          <a:p>
            <a:r>
              <a:rPr lang="en-US" b="1" dirty="0"/>
              <a:t>Hemagglutinin specificity and the “mixing bowl”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660" y="1655033"/>
            <a:ext cx="7868479" cy="493377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H1N1</a:t>
            </a:r>
            <a:r>
              <a:rPr lang="en-US" dirty="0"/>
              <a:t> (human) viruses: bind </a:t>
            </a:r>
            <a:r>
              <a:rPr lang="en-US" dirty="0">
                <a:solidFill>
                  <a:srgbClr val="00B0F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-2,6</a:t>
            </a:r>
            <a:r>
              <a:rPr lang="en-US" dirty="0"/>
              <a:t> linked sialic acid</a:t>
            </a:r>
          </a:p>
          <a:p>
            <a:pPr lvl="1"/>
            <a:r>
              <a:rPr lang="en-US" dirty="0"/>
              <a:t>The major linkage in human respiratory epithelia</a:t>
            </a:r>
          </a:p>
          <a:p>
            <a:pPr lvl="1"/>
            <a:r>
              <a:rPr lang="en-US" dirty="0"/>
              <a:t>Some </a:t>
            </a:r>
            <a:r>
              <a:rPr lang="en-US" dirty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-2,3</a:t>
            </a:r>
            <a:r>
              <a:rPr lang="en-US" dirty="0"/>
              <a:t> linked </a:t>
            </a:r>
            <a:r>
              <a:rPr lang="en-US" dirty="0" err="1"/>
              <a:t>sialic</a:t>
            </a:r>
            <a:r>
              <a:rPr lang="en-US" dirty="0"/>
              <a:t> acid is present</a:t>
            </a:r>
          </a:p>
          <a:p>
            <a:r>
              <a:rPr lang="en-US" dirty="0">
                <a:solidFill>
                  <a:srgbClr val="0070C0"/>
                </a:solidFill>
              </a:rPr>
              <a:t>H5N1</a:t>
            </a:r>
            <a:r>
              <a:rPr lang="en-US" dirty="0"/>
              <a:t> (avian): bind </a:t>
            </a:r>
            <a:r>
              <a:rPr lang="en-US" dirty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-2,3</a:t>
            </a:r>
            <a:r>
              <a:rPr lang="en-US" dirty="0"/>
              <a:t> linked</a:t>
            </a:r>
          </a:p>
          <a:p>
            <a:pPr lvl="1"/>
            <a:r>
              <a:rPr lang="en-US" dirty="0"/>
              <a:t>The major linkage in the e.g. duck gut</a:t>
            </a:r>
          </a:p>
          <a:p>
            <a:r>
              <a:rPr lang="en-US" dirty="0"/>
              <a:t>Pig trachea: both linkages present</a:t>
            </a:r>
          </a:p>
          <a:p>
            <a:r>
              <a:rPr lang="en-US" dirty="0"/>
              <a:t>Co-infection with </a:t>
            </a:r>
            <a:r>
              <a:rPr lang="en-US" dirty="0">
                <a:solidFill>
                  <a:srgbClr val="00B0F0"/>
                </a:solidFill>
              </a:rPr>
              <a:t>H1N1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H5N1</a:t>
            </a:r>
            <a:r>
              <a:rPr lang="en-US" dirty="0"/>
              <a:t>                       could occur in pigs or humans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Recombination with flu/swine flu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(“mixing bowl” theory)  generate new variants (potentially more deadly, pandemic strains)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64" b="54206"/>
          <a:stretch/>
        </p:blipFill>
        <p:spPr>
          <a:xfrm>
            <a:off x="7434840" y="2514787"/>
            <a:ext cx="4432419" cy="25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3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2109390" cy="1325563"/>
          </a:xfrm>
        </p:spPr>
        <p:txBody>
          <a:bodyPr/>
          <a:lstStyle/>
          <a:p>
            <a:r>
              <a:rPr lang="en-GB" b="1" dirty="0"/>
              <a:t>Workshop overview – modelling influenza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645" y="1669938"/>
            <a:ext cx="5460763" cy="518806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You will each be given a chance to assemble a ‘flu virus particle and we will monitor the spread of these viruses in the class</a:t>
            </a:r>
          </a:p>
          <a:p>
            <a:pPr marL="457200" lvl="1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GB" b="1" dirty="0">
                <a:sym typeface="Wingdings" panose="05000000000000000000" pitchFamily="2" charset="2"/>
              </a:rPr>
              <a:t>Envelope</a:t>
            </a:r>
            <a:r>
              <a:rPr lang="en-GB" dirty="0">
                <a:sym typeface="Wingdings" panose="05000000000000000000" pitchFamily="2" charset="2"/>
              </a:rPr>
              <a:t> = virus capsid</a:t>
            </a:r>
          </a:p>
          <a:p>
            <a:pPr marL="457200" lvl="1" indent="0">
              <a:buNone/>
            </a:pPr>
            <a:r>
              <a:rPr lang="en-GB" b="1" dirty="0">
                <a:sym typeface="Wingdings" panose="05000000000000000000" pitchFamily="2" charset="2"/>
              </a:rPr>
              <a:t>Paper strips </a:t>
            </a:r>
            <a:r>
              <a:rPr lang="en-GB" dirty="0">
                <a:sym typeface="Wingdings" panose="05000000000000000000" pitchFamily="2" charset="2"/>
              </a:rPr>
              <a:t>= virus genome segments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[need 8 for a correctly assembled, infective virus particle - </a:t>
            </a:r>
            <a:r>
              <a:rPr lang="pl-PL" dirty="0">
                <a:sym typeface="Wingdings" panose="05000000000000000000" pitchFamily="2" charset="2"/>
              </a:rPr>
              <a:t>PB1, PB2, PA, NP, HA, NA, M, and NS</a:t>
            </a:r>
            <a:r>
              <a:rPr lang="en-GB" dirty="0">
                <a:sym typeface="Wingdings" panose="05000000000000000000" pitchFamily="2" charset="2"/>
              </a:rPr>
              <a:t>] 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	- each strip is labelled with the genome segment name and allele 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	-e.g., “PB1 – A” is segment PB1, allele A </a:t>
            </a:r>
          </a:p>
        </p:txBody>
      </p:sp>
      <p:pic>
        <p:nvPicPr>
          <p:cNvPr id="1026" name="Picture 2" descr="an image of one person handing an envelope to another person. realistic, bright, happ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6" y="1546789"/>
            <a:ext cx="4597636" cy="45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211610" y="6255521"/>
            <a:ext cx="5460763" cy="712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We will model </a:t>
            </a:r>
            <a:r>
              <a:rPr lang="en-GB" b="1" dirty="0">
                <a:solidFill>
                  <a:srgbClr val="00B0F0"/>
                </a:solidFill>
                <a:sym typeface="Wingdings" panose="05000000000000000000" pitchFamily="2" charset="2"/>
              </a:rPr>
              <a:t>antigenic drift </a:t>
            </a: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(random mutations) and </a:t>
            </a:r>
            <a:r>
              <a:rPr lang="en-GB" b="1" dirty="0">
                <a:solidFill>
                  <a:srgbClr val="00B0F0"/>
                </a:solidFill>
                <a:sym typeface="Wingdings" panose="05000000000000000000" pitchFamily="2" charset="2"/>
              </a:rPr>
              <a:t>antigenic shift</a:t>
            </a: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 (</a:t>
            </a:r>
            <a:r>
              <a:rPr lang="en-GB" dirty="0" err="1">
                <a:solidFill>
                  <a:srgbClr val="00B0F0"/>
                </a:solidFill>
                <a:sym typeface="Wingdings" panose="05000000000000000000" pitchFamily="2" charset="2"/>
              </a:rPr>
              <a:t>reassortment</a:t>
            </a: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640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Workshop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1"/>
                </a:solidFill>
              </a:rPr>
              <a:t>Work in pairs </a:t>
            </a:r>
            <a:r>
              <a:rPr lang="en-GB" dirty="0"/>
              <a:t>– everyone should find a partner. </a:t>
            </a:r>
            <a:r>
              <a:rPr lang="en-GB" dirty="0">
                <a:solidFill>
                  <a:schemeClr val="accent1"/>
                </a:solidFill>
              </a:rPr>
              <a:t>Each pair should join a larger group - more details next slide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Each round consists of 3 actions: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Acquire a new ‘flu virus [in the first round, do this by drawing randomly from the pool of available viruses; in subsequent rounds, do this by passing viruses clockwise in your group]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Determine the outcome of the virus infection [roll the die]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Replicate the virus (or not) depending on the outcome of the roll [Table 1 instructions]. </a:t>
            </a:r>
          </a:p>
          <a:p>
            <a:pPr marL="0" lvl="0" indent="0">
              <a:buNone/>
            </a:pPr>
            <a:endParaRPr lang="en-GB" dirty="0"/>
          </a:p>
          <a:p>
            <a:r>
              <a:rPr lang="en-GB" dirty="0"/>
              <a:t>You should play until you have </a:t>
            </a:r>
            <a:r>
              <a:rPr lang="en-GB" b="1" dirty="0"/>
              <a:t>six</a:t>
            </a:r>
            <a:r>
              <a:rPr lang="en-GB" dirty="0"/>
              <a:t> viral genotypes recorded in Table 2.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Make sure you record each genome (allele #s) in Table 2 in the handout!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01205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3920</Words>
  <Application>Microsoft Office PowerPoint</Application>
  <PresentationFormat>Widescreen</PresentationFormat>
  <Paragraphs>776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Symbol</vt:lpstr>
      <vt:lpstr>Wingdings</vt:lpstr>
      <vt:lpstr>Office Theme</vt:lpstr>
      <vt:lpstr>BM329 workshop D</vt:lpstr>
      <vt:lpstr>Learning Objectives</vt:lpstr>
      <vt:lpstr>Influenza virus causes seasonal and pandemic flu</vt:lpstr>
      <vt:lpstr>PowerPoint Presentation</vt:lpstr>
      <vt:lpstr>Virus evolution by antigenic shift and antigenic drift</vt:lpstr>
      <vt:lpstr>Swine and bird flu</vt:lpstr>
      <vt:lpstr>Hemagglutinin specificity and the “mixing bowl” theory</vt:lpstr>
      <vt:lpstr>Workshop overview – modelling influenza evolution</vt:lpstr>
      <vt:lpstr>Workshop instructions</vt:lpstr>
      <vt:lpstr>PowerPoint Presentation</vt:lpstr>
      <vt:lpstr>Today’s research question: does population size have an effect on ‘flu virus evolution?</vt:lpstr>
      <vt:lpstr>PowerPoint Presentation</vt:lpstr>
      <vt:lpstr>PowerPoint Presentation</vt:lpstr>
      <vt:lpstr>Build a UPGMA tree showing the evolutionary relationships between your viruses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phylogenetic trees</vt:lpstr>
      <vt:lpstr>PowerPoint Presentation</vt:lpstr>
      <vt:lpstr>PowerPoint Presentation</vt:lpstr>
      <vt:lpstr>Influenza surveillance and response (WHO)</vt:lpstr>
      <vt:lpstr>PowerPoint Presentation</vt:lpstr>
      <vt:lpstr>Infection Round 2</vt:lpstr>
      <vt:lpstr>Further reading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BM329 workshop N</dc:title>
  <dc:creator>Morgan Feeney</dc:creator>
  <cp:lastModifiedBy>Morgan Feeney</cp:lastModifiedBy>
  <cp:revision>165</cp:revision>
  <dcterms:created xsi:type="dcterms:W3CDTF">2023-11-20T16:37:57Z</dcterms:created>
  <dcterms:modified xsi:type="dcterms:W3CDTF">2025-03-11T16:59:51Z</dcterms:modified>
</cp:coreProperties>
</file>